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2076138457" r:id="rId5"/>
    <p:sldId id="2076138465" r:id="rId6"/>
    <p:sldId id="2076138466" r:id="rId7"/>
    <p:sldId id="2076138468" r:id="rId8"/>
    <p:sldId id="2076138470" r:id="rId9"/>
    <p:sldId id="2076138467" r:id="rId10"/>
    <p:sldId id="2076138469" r:id="rId11"/>
    <p:sldId id="2076138471" r:id="rId12"/>
    <p:sldId id="2076138472" r:id="rId13"/>
    <p:sldId id="2076138473" r:id="rId14"/>
    <p:sldId id="2076138476" r:id="rId15"/>
    <p:sldId id="2076138474" r:id="rId16"/>
    <p:sldId id="2076138458" r:id="rId17"/>
    <p:sldId id="2076138475" r:id="rId18"/>
    <p:sldId id="2076138419" r:id="rId19"/>
    <p:sldId id="2076138420"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65"/>
            <p14:sldId id="2076138466"/>
            <p14:sldId id="2076138468"/>
            <p14:sldId id="2076138470"/>
            <p14:sldId id="2076138467"/>
            <p14:sldId id="2076138469"/>
            <p14:sldId id="2076138471"/>
            <p14:sldId id="2076138472"/>
            <p14:sldId id="2076138473"/>
            <p14:sldId id="2076138476"/>
            <p14:sldId id="2076138474"/>
          </p14:sldIdLst>
        </p14:section>
        <p14:section name="End Slides" id="{3416B164-ED24-6748-9066-0F67B8B820A2}">
          <p14:sldIdLst/>
        </p14:section>
        <p14:section name="Appendix" id="{E4FA3E3E-AC15-BE48-9542-7C82A78646F3}">
          <p14:sldIdLst>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96247" autoAdjust="0"/>
  </p:normalViewPr>
  <p:slideViewPr>
    <p:cSldViewPr snapToGrid="0">
      <p:cViewPr varScale="1">
        <p:scale>
          <a:sx n="106" d="100"/>
          <a:sy n="106" d="100"/>
        </p:scale>
        <p:origin x="1212" y="150"/>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3/24/2022 7:30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3/24/2022 7:29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3/24/2022 7:29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Kaggle.com : Zillow Housing Price Dataset</a:t>
            </a:r>
          </a:p>
          <a:p>
            <a:r>
              <a:rPr lang="en-US" dirty="0"/>
              <a:t>- Over 3,700 rows and 150 columns, and contains information on housing prices across multiple regions in the United States..</a:t>
            </a:r>
          </a:p>
          <a:p>
            <a:r>
              <a:rPr lang="en-US" dirty="0"/>
              <a:t>Consumer Price Dataset</a:t>
            </a:r>
          </a:p>
          <a:p>
            <a:r>
              <a:rPr lang="en-US" dirty="0"/>
              <a:t>- Over 1,310 rows and 2 columns, and contains information on the consumer price index between 1913 to 2022.</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3/24/2022 7:29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3/24/2022 7:29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44896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pic>
        <p:nvPicPr>
          <p:cNvPr id="7" name="Picture 6">
            <a:extLst>
              <a:ext uri="{FF2B5EF4-FFF2-40B4-BE49-F238E27FC236}">
                <a16:creationId xmlns:a16="http://schemas.microsoft.com/office/drawing/2014/main" id="{A8A0CE51-72BE-4C02-86F6-B1FACB1DD4AB}"/>
              </a:ext>
            </a:extLst>
          </p:cNvPr>
          <p:cNvPicPr>
            <a:picLocks noChangeAspect="1"/>
          </p:cNvPicPr>
          <p:nvPr/>
        </p:nvPicPr>
        <p:blipFill>
          <a:blip r:embed="rId2"/>
          <a:stretch>
            <a:fillRect/>
          </a:stretch>
        </p:blipFill>
        <p:spPr>
          <a:xfrm>
            <a:off x="1124061" y="1216001"/>
            <a:ext cx="9943878" cy="5293442"/>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5EC-7194-47A6-A5E5-B87058B2EAA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3C364FA-171D-473A-8686-C70678E6B572}"/>
              </a:ext>
            </a:extLst>
          </p:cNvPr>
          <p:cNvPicPr>
            <a:picLocks noChangeAspect="1"/>
          </p:cNvPicPr>
          <p:nvPr/>
        </p:nvPicPr>
        <p:blipFill>
          <a:blip r:embed="rId2"/>
          <a:stretch>
            <a:fillRect/>
          </a:stretch>
        </p:blipFill>
        <p:spPr>
          <a:xfrm>
            <a:off x="660903" y="222017"/>
            <a:ext cx="5861545" cy="6047507"/>
          </a:xfrm>
          <a:prstGeom prst="rect">
            <a:avLst/>
          </a:prstGeom>
        </p:spPr>
      </p:pic>
    </p:spTree>
    <p:extLst>
      <p:ext uri="{BB962C8B-B14F-4D97-AF65-F5344CB8AC3E}">
        <p14:creationId xmlns:p14="http://schemas.microsoft.com/office/powerpoint/2010/main" val="34686237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8781869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a:xfrm>
            <a:off x="588263" y="863792"/>
            <a:ext cx="11018520" cy="553998"/>
          </a:xfrm>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a:xfrm>
            <a:off x="584200" y="4235450"/>
            <a:ext cx="1737360" cy="276999"/>
          </a:xfrm>
        </p:spPr>
        <p:txBody>
          <a:bodyPr/>
          <a:lstStyle/>
          <a:p>
            <a:r>
              <a:rPr lang="en-US" dirty="0"/>
              <a:t>Matt Hardy</a:t>
            </a:r>
          </a:p>
        </p:txBody>
      </p:sp>
      <p:sp>
        <p:nvSpPr>
          <p:cNvPr id="13" name="Picture Placeholder 12">
            <a:extLst>
              <a:ext uri="{FF2B5EF4-FFF2-40B4-BE49-F238E27FC236}">
                <a16:creationId xmlns:a16="http://schemas.microsoft.com/office/drawing/2014/main" id="{6BEFE672-C494-4007-83A1-D02A8E19CC38}"/>
              </a:ext>
            </a:extLst>
          </p:cNvPr>
          <p:cNvSpPr>
            <a:spLocks noGrp="1"/>
          </p:cNvSpPr>
          <p:nvPr>
            <p:ph type="pic" sz="quarter" idx="19"/>
          </p:nvPr>
        </p:nvSpPr>
        <p:spPr/>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2905506" y="4235450"/>
            <a:ext cx="1737360" cy="276999"/>
          </a:xfrm>
        </p:spPr>
        <p:txBody>
          <a:bodyPr/>
          <a:lstStyle/>
          <a:p>
            <a:r>
              <a:rPr lang="en-US" dirty="0"/>
              <a:t>Ruchi Mathur</a:t>
            </a:r>
          </a:p>
        </p:txBody>
      </p:sp>
      <p:sp>
        <p:nvSpPr>
          <p:cNvPr id="14" name="Picture Placeholder 13">
            <a:extLst>
              <a:ext uri="{FF2B5EF4-FFF2-40B4-BE49-F238E27FC236}">
                <a16:creationId xmlns:a16="http://schemas.microsoft.com/office/drawing/2014/main" id="{82378C9B-3236-49DC-A07D-8A98CFB8DF21}"/>
              </a:ext>
            </a:extLst>
          </p:cNvPr>
          <p:cNvSpPr>
            <a:spLocks noGrp="1"/>
          </p:cNvSpPr>
          <p:nvPr>
            <p:ph type="pic" sz="quarter" idx="20"/>
          </p:nvPr>
        </p:nvSpPr>
        <p:spPr/>
      </p:sp>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a:xfrm>
            <a:off x="5227320" y="4235451"/>
            <a:ext cx="1737360" cy="276999"/>
          </a:xfrm>
        </p:spPr>
        <p:txBody>
          <a:bodyPr/>
          <a:lstStyle/>
          <a:p>
            <a:r>
              <a:rPr lang="en-US" dirty="0"/>
              <a:t>Kathy </a:t>
            </a:r>
            <a:r>
              <a:rPr lang="en-US" dirty="0" err="1"/>
              <a:t>Nwe</a:t>
            </a:r>
            <a:endParaRPr lang="en-US" dirty="0"/>
          </a:p>
        </p:txBody>
      </p:sp>
      <p:sp>
        <p:nvSpPr>
          <p:cNvPr id="15" name="Picture Placeholder 14">
            <a:extLst>
              <a:ext uri="{FF2B5EF4-FFF2-40B4-BE49-F238E27FC236}">
                <a16:creationId xmlns:a16="http://schemas.microsoft.com/office/drawing/2014/main" id="{89AAB0DA-2DD5-4E63-B0EE-28720723B44D}"/>
              </a:ext>
            </a:extLst>
          </p:cNvPr>
          <p:cNvSpPr>
            <a:spLocks noGrp="1"/>
          </p:cNvSpPr>
          <p:nvPr>
            <p:ph type="pic" sz="quarter" idx="21"/>
          </p:nvPr>
        </p:nvSpPr>
        <p:spPr/>
      </p:sp>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7548118" y="4235450"/>
            <a:ext cx="1737360" cy="276999"/>
          </a:xfrm>
        </p:spPr>
        <p:txBody>
          <a:bodyPr/>
          <a:lstStyle/>
          <a:p>
            <a:r>
              <a:rPr lang="en-US" dirty="0"/>
              <a:t>Jed </a:t>
            </a:r>
            <a:r>
              <a:rPr lang="en-US" dirty="0" err="1"/>
              <a:t>Fluxman</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3"/>
          </p:nvPr>
        </p:nvPicPr>
        <p:blipFill>
          <a:blip r:embed="rId2"/>
          <a:srcRect/>
          <a:stretch>
            <a:fillRect/>
          </a:stretch>
        </p:blipFill>
        <p:spPr/>
      </p:pic>
      <p:sp>
        <p:nvSpPr>
          <p:cNvPr id="18" name="Text Placeholder 17">
            <a:extLst>
              <a:ext uri="{FF2B5EF4-FFF2-40B4-BE49-F238E27FC236}">
                <a16:creationId xmlns:a16="http://schemas.microsoft.com/office/drawing/2014/main" id="{CEE07A6A-C11F-419E-A6B0-E5BFEF890443}"/>
              </a:ext>
            </a:extLst>
          </p:cNvPr>
          <p:cNvSpPr>
            <a:spLocks noGrp="1"/>
          </p:cNvSpPr>
          <p:nvPr>
            <p:ph type="body" sz="quarter" idx="24"/>
          </p:nvPr>
        </p:nvSpPr>
        <p:spPr>
          <a:xfrm>
            <a:off x="9869423" y="4235450"/>
            <a:ext cx="1737360" cy="276999"/>
          </a:xfrm>
        </p:spPr>
        <p:txBody>
          <a:bodyPr/>
          <a:lstStyle/>
          <a:p>
            <a:r>
              <a:rPr lang="en-US" dirty="0"/>
              <a:t>Paula Thompson </a:t>
            </a:r>
          </a:p>
        </p:txBody>
      </p:sp>
      <p:pic>
        <p:nvPicPr>
          <p:cNvPr id="1026" name="Picture 2" descr="Profile photo for Matt Hardy">
            <a:extLst>
              <a:ext uri="{FF2B5EF4-FFF2-40B4-BE49-F238E27FC236}">
                <a16:creationId xmlns:a16="http://schemas.microsoft.com/office/drawing/2014/main" id="{33A47602-7D99-41B8-A5D8-4C7D1B33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692" y="2286000"/>
            <a:ext cx="1737360" cy="173736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45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algn="l" defTabSz="932472" fontAlgn="base">
              <a:spcBef>
                <a:spcPct val="0"/>
              </a:spcBef>
              <a:spcAft>
                <a:spcPct val="0"/>
              </a:spcAft>
            </a:pPr>
            <a:r>
              <a:rPr lang="en-US" sz="1200" dirty="0">
                <a:solidFill>
                  <a:srgbClr val="FFFFFF"/>
                </a:solidFill>
                <a:ea typeface="Segoe UI" pitchFamily="34" charset="0"/>
                <a:cs typeface="Segoe UI" pitchFamily="34" charset="0"/>
              </a:rPr>
              <a:t>- Postgres</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p:txBody>
          <a:bodyPr/>
          <a:lstStyle/>
          <a:p>
            <a:r>
              <a:rPr lang="en-US" dirty="0"/>
              <a:t>Dashboard</a:t>
            </a:r>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8342375" y="2797175"/>
            <a:ext cx="3264408" cy="1785104"/>
          </a:xfrm>
        </p:spPr>
        <p:txBody>
          <a:bodyPr/>
          <a:lstStyle/>
          <a:p>
            <a:r>
              <a:rPr lang="en-US" dirty="0"/>
              <a:t>Tableau </a:t>
            </a:r>
          </a:p>
          <a:p>
            <a:r>
              <a:rPr lang="en-US" dirty="0" err="1"/>
              <a:t>VizQL</a:t>
            </a:r>
            <a:endParaRPr lang="en-US" dirty="0"/>
          </a:p>
          <a:p>
            <a:endParaRPr lang="en-US" dirty="0"/>
          </a:p>
          <a:p>
            <a:endParaRPr lang="en-US" dirty="0"/>
          </a:p>
          <a:p>
            <a:pPr marL="0" indent="0">
              <a:buNone/>
            </a:pPr>
            <a:endParaRPr lang="en-US" dirty="0"/>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a:xfrm>
            <a:off x="4463796" y="2790535"/>
            <a:ext cx="3264408" cy="2154436"/>
          </a:xfrm>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5217" y="1844675"/>
            <a:ext cx="3264408" cy="338554"/>
          </a:xfrm>
        </p:spPr>
        <p:txBody>
          <a:bodyPr/>
          <a:lstStyle/>
          <a:p>
            <a:r>
              <a:rPr lang="en-US" dirty="0"/>
              <a:t>Machine Learning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5217" y="2797175"/>
            <a:ext cx="3264408" cy="2154436"/>
          </a:xfrm>
        </p:spPr>
        <p:txBody>
          <a:bodyPr/>
          <a:lstStyle/>
          <a:p>
            <a:r>
              <a:rPr lang="en-US" dirty="0"/>
              <a:t>Python</a:t>
            </a:r>
          </a:p>
          <a:p>
            <a:r>
              <a:rPr lang="en-US" dirty="0"/>
              <a:t>Pandas</a:t>
            </a:r>
          </a:p>
          <a:p>
            <a:r>
              <a:rPr lang="en-US" dirty="0" err="1"/>
              <a:t>Jupyter</a:t>
            </a:r>
            <a:r>
              <a:rPr lang="en-US" dirty="0"/>
              <a:t> Notebook</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31475232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354</TotalTime>
  <Words>907</Words>
  <Application>Microsoft Office PowerPoint</Application>
  <PresentationFormat>Widescreen</PresentationFormat>
  <Paragraphs>220</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Consolas</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Preprocessing</vt:lpstr>
      <vt:lpstr>Machine Learning Model</vt:lpstr>
      <vt:lpstr>Database</vt:lpstr>
      <vt:lpstr>Data Visualizations &amp; Tableau</vt:lpstr>
      <vt:lpstr>PowerPoint Presentation</vt:lpstr>
      <vt:lpstr>Recommendations and Lessons Learned </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9</cp:revision>
  <dcterms:created xsi:type="dcterms:W3CDTF">2022-03-16T02:13:46Z</dcterms:created>
  <dcterms:modified xsi:type="dcterms:W3CDTF">2022-03-25T04:05:11Z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